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57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268AA-4875-4B27-9CAF-63FACD9F2469}" type="datetimeFigureOut">
              <a:rPr lang="en-GB" smtClean="0"/>
              <a:t>03/08/2017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4FF45-2A97-4541-9B39-CBB4C814A6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97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E21CAE0A-9C1E-4549-99A1-E6D3930E08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AA651A7A-025C-46F3-BB04-CE6AA9CA1F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73E7B22D-0630-48EA-8035-4A90CDDEE8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394C87-BBA9-4857-89F0-035CFC6A9D7C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25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982DE509-ACD7-4197-9C8B-AEB77B4419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3C191A3C-836D-45FE-9085-7157CCC1B5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C23674EA-97AA-46F5-A3F8-3FE539EB99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113E45F-309B-4DA4-87B1-1E6FDEED022B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21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520E56DE-C176-485D-AA57-1567E39EF6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9802AE89-B0FB-45C4-BD46-439A920C54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D2BEAFB-1350-4EE3-A4F6-DE2211657F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4095A9-D2C7-49E2-A2A5-FD9FC9967F4E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8342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D1E72E9-1531-4B97-9ED9-10A37EA050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360ECADD-3854-40E0-AA07-1E6B10D0F1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77CF5125-AF0F-4B09-A136-BB15D5FF64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5FE7B5-24A8-481B-9DCD-B77B7CB7FB4A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1614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83D22F12-54EB-4F06-A1BA-F6EB70C383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AB68C94C-2764-4346-BA8A-3B63A6BDB8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DF58D50-A61B-4EE0-9269-A8EB5D32B9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3A7593-E78F-4A76-8497-8EFA3BEFD13D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072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BF253AB3-044B-4A25-AD3D-0E6B09BC65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3D366B42-D204-46AB-B8D2-7F60377F43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52FAF96-5F73-4C49-A9B1-88732076A3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0D68E5-1585-47BC-AF50-0F12F3FBE601}" type="slidenum">
              <a:rPr lang="en-GB" altLang="en-US"/>
              <a:pPr eaLnBrk="1" hangingPunct="1"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2352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DAEDFA4E-D12E-4FB1-B0BA-587C9BB97C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4DD9E82-B4F8-4978-A003-029818420B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08F8B346-2397-4A16-87ED-F684921A90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625EF0-C6A1-414E-BD80-4A03A698B170}" type="slidenum">
              <a:rPr lang="en-GB" altLang="en-US"/>
              <a:pPr eaLnBrk="1" hangingPunct="1"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039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4" Target="../media/image3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A22E6ACF-F46B-4E4D-8AD9-4DCA3C0AE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76200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0070C0"/>
                </a:solidFill>
                <a:cs typeface="Calibri" panose="020F0502020204030204" pitchFamily="34" charset="0"/>
              </a:rPr>
              <a:t>Water Sector Trust Fund</a:t>
            </a:r>
            <a:endParaRPr lang="en-US" altLang="en-US" sz="3200" b="1" dirty="0"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2FEDE-9CF0-4D43-91DD-0A53F57A0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001000" cy="76200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5900" dirty="0">
                <a:solidFill>
                  <a:schemeClr val="tx1"/>
                </a:solidFill>
                <a:cs typeface="Calibri" pitchFamily="34" charset="0"/>
              </a:rPr>
              <a:t>HIV/ AIDS, STDs and substance abuse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06F64F-93FC-4979-9DA2-4D39B96F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A8EBC2-B7DE-4FFF-9819-DCD1F113428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054" name="AutoShape 8" descr="Image result for Substance abuse">
            <a:extLst>
              <a:ext uri="{FF2B5EF4-FFF2-40B4-BE49-F238E27FC236}">
                <a16:creationId xmlns:a16="http://schemas.microsoft.com/office/drawing/2014/main" id="{AE94BBDC-0D07-4AD1-8D23-8AD002B5E9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AutoShape 10" descr="Image result for Substance abuse">
            <a:extLst>
              <a:ext uri="{FF2B5EF4-FFF2-40B4-BE49-F238E27FC236}">
                <a16:creationId xmlns:a16="http://schemas.microsoft.com/office/drawing/2014/main" id="{F11E9573-7A60-42DC-9173-08BBD4FA21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AutoShape 12" descr="Image result for Substance abuse">
            <a:extLst>
              <a:ext uri="{FF2B5EF4-FFF2-40B4-BE49-F238E27FC236}">
                <a16:creationId xmlns:a16="http://schemas.microsoft.com/office/drawing/2014/main" id="{991ED0F9-6DFC-42C7-88B6-9DD1C18B42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4800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058" name="Picture 17">
            <a:extLst>
              <a:ext uri="{FF2B5EF4-FFF2-40B4-BE49-F238E27FC236}">
                <a16:creationId xmlns:a16="http://schemas.microsoft.com/office/drawing/2014/main" id="{239A293C-6962-4899-B314-84EF00306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38449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">
            <a:extLst>
              <a:ext uri="{FF2B5EF4-FFF2-40B4-BE49-F238E27FC236}">
                <a16:creationId xmlns:a16="http://schemas.microsoft.com/office/drawing/2014/main" id="{27B162C4-4BA1-4756-A8B7-FF527D9BC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05000"/>
            <a:ext cx="2855913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E857E9D-5A44-4B49-A0F2-E90B50E2F505}"/>
              </a:ext>
            </a:extLst>
          </p:cNvPr>
          <p:cNvSpPr txBox="1"/>
          <p:nvPr/>
        </p:nvSpPr>
        <p:spPr>
          <a:xfrm>
            <a:off x="6348291" y="5894686"/>
            <a:ext cx="263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/>
              <a:t>Version:2.0</a:t>
            </a:r>
            <a:br>
              <a:rPr lang="de-DE" sz="1200" dirty="0"/>
            </a:br>
            <a:r>
              <a:rPr lang="de-DE" sz="1200" dirty="0"/>
              <a:t>Last Update: August 2017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57842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0DD9654-FC2A-4CE0-928E-9F64E8472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34" y="312738"/>
            <a:ext cx="7591865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3200" dirty="0"/>
              <a:t>Effects HIV/AIDS and STD’s have on the family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2AB414-548D-4C24-AD31-97DAB637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A73D43-F361-4178-8A22-0B22FDD17F5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453D53DC-6A12-4FE4-B3D6-4AA9DDCEB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34" y="1295400"/>
            <a:ext cx="5229666" cy="457200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Loss of care and emotional support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Decline in nutritional status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Orphans leading to street children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Loss of rights and position in the family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School dropouts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Lack of income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Stigmatization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Infertility</a:t>
            </a: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1270" name="Picture 7">
            <a:extLst>
              <a:ext uri="{FF2B5EF4-FFF2-40B4-BE49-F238E27FC236}">
                <a16:creationId xmlns:a16="http://schemas.microsoft.com/office/drawing/2014/main" id="{1196BCA4-A284-4443-B8F1-60AB6B9E0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2954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71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C6AAE03-4034-48BA-8AF3-DB6005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196" y="312738"/>
            <a:ext cx="7662203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Effects HIV/AIDS and STIs have on the community and country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3C56D-7FCD-443A-9659-458D36F41E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B302882-79BC-4F07-AF7E-AEC1593D161E}" type="datetime1">
              <a:rPr lang="en-US" smtClean="0"/>
              <a:pPr>
                <a:defRPr/>
              </a:pPr>
              <a:t>8/3/2017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0EB2F2-6535-41C0-9285-27E92D3B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ABD85E-DD75-4B67-A7C7-82DE6EE8DF5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F509B85C-C302-4888-BAF4-360ABD671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9A2E13A6-93BC-427B-97CC-F89262434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96" y="1454150"/>
            <a:ext cx="4614204" cy="426720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Less economical production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Loss of skilled personnel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Society loses in investments  and leadership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Population decreases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Health sector spends billions on provision of medication and care</a:t>
            </a:r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2295" name="Picture 7">
            <a:extLst>
              <a:ext uri="{FF2B5EF4-FFF2-40B4-BE49-F238E27FC236}">
                <a16:creationId xmlns:a16="http://schemas.microsoft.com/office/drawing/2014/main" id="{3F238047-9553-4172-A617-83DC256F8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71600"/>
            <a:ext cx="31480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525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AD001F9-DCEC-4355-BBEA-9C97A9BB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32" y="312738"/>
            <a:ext cx="7634068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Government policies on HIV/AIDS and STD’s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B48554-2CC2-46E9-8516-AE824ED8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61A069-E197-47C3-9A4E-5970C2FF90A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0329531A-D7B2-4D8A-A7EC-A79F86BB4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306849A1-E10F-4370-BFA5-427A48AB6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6" y="1414463"/>
            <a:ext cx="4679681" cy="4244975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Promotion of behavior change awareness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Treatment and control of HIV and STIs is free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Encouraging prevention of mother to child transmission of HIV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Encouraging transmission of screened blood and organs for the transplant </a:t>
            </a:r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3319" name="Picture 7">
            <a:extLst>
              <a:ext uri="{FF2B5EF4-FFF2-40B4-BE49-F238E27FC236}">
                <a16:creationId xmlns:a16="http://schemas.microsoft.com/office/drawing/2014/main" id="{9E51C40F-E199-4A41-BF33-B1E80B377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71600"/>
            <a:ext cx="2471738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040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3D78EDD9-C44B-4641-A614-D41394AF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128" y="312738"/>
            <a:ext cx="7676271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Government policies on HIV/AIDS and STD’s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E4FB2-275B-4006-A8D8-73ADAE22F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5CDC08-11A4-4063-9512-A4716A17CC0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F65EA801-A2F2-408A-965D-491B9C8E0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DF73BEE6-3B08-474A-B441-A5F91D99C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128" y="1470025"/>
            <a:ext cx="4399672" cy="42672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Free provision and supply of condoms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Encouraging  male circumcision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Public awareness about HIV (billboards)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HIV /Aids Support groups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4343" name="Picture 7">
            <a:extLst>
              <a:ext uri="{FF2B5EF4-FFF2-40B4-BE49-F238E27FC236}">
                <a16:creationId xmlns:a16="http://schemas.microsoft.com/office/drawing/2014/main" id="{6065C2E7-5208-48E0-A9DA-FBA4D0B1A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371600"/>
            <a:ext cx="2660650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234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B794FEA-996D-4EB5-9992-2C6F6DE5F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06" y="312737"/>
            <a:ext cx="7687994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3200" dirty="0"/>
              <a:t>Substance Abuse (Drug Abuse)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66DFB-DF8E-4A5A-985C-29304344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CBC0F3F-E131-4A26-A19B-D31F4F13CE3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15E5F8F2-4A19-4B76-B439-77F4515CA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832A1000-D193-49A8-B834-21C5D593F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955" y="1436688"/>
            <a:ext cx="6324600" cy="495300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Is a use of drug in which the person  takes the substance in amounts or with methods which are harmful to themselves or others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2400" dirty="0"/>
              <a:t>Examples of abused drugs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Alcohol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Miraa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Bhang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Tobacco</a:t>
            </a: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5367" name="Picture 7">
            <a:extLst>
              <a:ext uri="{FF2B5EF4-FFF2-40B4-BE49-F238E27FC236}">
                <a16:creationId xmlns:a16="http://schemas.microsoft.com/office/drawing/2014/main" id="{16C88728-4ABC-438D-996E-6C096BEB8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124200"/>
            <a:ext cx="3276600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46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50A395B-A0DF-4368-B256-8CED2FAF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312738"/>
            <a:ext cx="7648135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Effects of Substance Abuse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8DF521-5884-4317-A141-70DF86E4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CF9F55-D22C-4061-8AC7-BD1E3A178A7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56BB74E9-00C2-4A23-816A-FA8B8C871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A66398CA-34B1-465D-9F21-D060255BD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264" y="1637347"/>
            <a:ext cx="4419600" cy="365760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2400" dirty="0"/>
              <a:t>Diseases like: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Liver Cirrhosis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Throat cancer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Bronchitis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Laryngitis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Gum diseases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Infertility</a:t>
            </a: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6391" name="Picture 8" descr="Image result for effects of substance abuse">
            <a:extLst>
              <a:ext uri="{FF2B5EF4-FFF2-40B4-BE49-F238E27FC236}">
                <a16:creationId xmlns:a16="http://schemas.microsoft.com/office/drawing/2014/main" id="{83E605DC-0C41-4912-BDF1-C9A3EE06D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64"/>
          <a:stretch>
            <a:fillRect/>
          </a:stretch>
        </p:blipFill>
        <p:spPr bwMode="auto">
          <a:xfrm>
            <a:off x="3505200" y="2008188"/>
            <a:ext cx="5638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959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DE83032-3626-4FC7-A9E2-9B58B1D5D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32" y="312738"/>
            <a:ext cx="7634068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Effects of Substance Abuse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4DF3F-CD5F-4671-B23D-A92675F1C36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B302882-79BC-4F07-AF7E-AEC1593D161E}" type="datetime1">
              <a:rPr lang="en-US" smtClean="0"/>
              <a:pPr>
                <a:defRPr/>
              </a:pPr>
              <a:t>8/3/2017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20FC3D-C010-4648-BBD8-C804186F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C9B38B-D21F-4C88-91C7-70D71DEE6BE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046488D3-B7AF-4F7C-9590-ECFA08E9D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DA08982E-1359-4EE2-83ED-032816CD7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32" y="1295400"/>
            <a:ext cx="3824068" cy="411480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2400" b="1" dirty="0"/>
              <a:t>Behavior changes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Violence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Moodiness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Social problems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Psychological problems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Suicides</a:t>
            </a:r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46CD58B-28BC-4F7C-93DB-979BB45E6BC5}"/>
              </a:ext>
            </a:extLst>
          </p:cNvPr>
          <p:cNvSpPr txBox="1">
            <a:spLocks/>
          </p:cNvSpPr>
          <p:nvPr/>
        </p:nvSpPr>
        <p:spPr bwMode="auto">
          <a:xfrm>
            <a:off x="4953000" y="1828800"/>
            <a:ext cx="3581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z="2400" dirty="0"/>
              <a:t>Homicides</a:t>
            </a:r>
          </a:p>
          <a:p>
            <a:pPr>
              <a:defRPr/>
            </a:pPr>
            <a:r>
              <a:rPr lang="en-US" altLang="en-US" sz="2400" dirty="0"/>
              <a:t>Vehicle accidents</a:t>
            </a:r>
          </a:p>
          <a:p>
            <a:pPr>
              <a:defRPr/>
            </a:pPr>
            <a:r>
              <a:rPr lang="en-US" altLang="en-US" sz="2400" dirty="0"/>
              <a:t>Unprotected sex</a:t>
            </a:r>
          </a:p>
          <a:p>
            <a:pPr>
              <a:defRPr/>
            </a:pPr>
            <a:r>
              <a:rPr lang="en-US" altLang="en-US" sz="2400" dirty="0"/>
              <a:t>Rape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5593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E3FA6F0F-ECEA-463E-A13D-A2CB49BB6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62" y="312738"/>
            <a:ext cx="7690338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400" dirty="0"/>
              <a:t>How to control Substance Abuse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FDCE3-A907-4BD1-B407-D7F25A59213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B302882-79BC-4F07-AF7E-AEC1593D161E}" type="datetime1">
              <a:rPr lang="en-US" smtClean="0"/>
              <a:pPr>
                <a:defRPr/>
              </a:pPr>
              <a:t>8/3/2017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E50E41-A5FA-46E4-AE5D-F48AD623B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E59AC5-2692-4BBF-BDFC-5C36D453DAE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C8FC6486-1198-41EA-B1EE-A52475BD6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7A19E071-F0DA-446E-9C35-79DED75E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1" y="1620838"/>
            <a:ext cx="3377101" cy="388620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Training on behavior change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Motivation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Treatment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Training courses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Counselling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Law enforcement</a:t>
            </a:r>
          </a:p>
          <a:p>
            <a:pPr marL="0" indent="0">
              <a:buNone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8439" name="Picture 7">
            <a:extLst>
              <a:ext uri="{FF2B5EF4-FFF2-40B4-BE49-F238E27FC236}">
                <a16:creationId xmlns:a16="http://schemas.microsoft.com/office/drawing/2014/main" id="{B44D125F-DF15-4957-AB24-64E413549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19200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33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B4C6F51-104C-4762-A24C-A29A35659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602" y="312738"/>
            <a:ext cx="7577797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400" dirty="0"/>
              <a:t>Thank you!!!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8B4F2-45B3-4E4E-AAEC-E98A4979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730080-046A-419F-96CA-955995431952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048C321F-CF66-4DE9-8DFF-9A8AB02F0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9462" name="Content Placeholder 1">
            <a:extLst>
              <a:ext uri="{FF2B5EF4-FFF2-40B4-BE49-F238E27FC236}">
                <a16:creationId xmlns:a16="http://schemas.microsoft.com/office/drawing/2014/main" id="{EC9BB9C1-F660-45E8-8D93-9941740E3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71613"/>
            <a:ext cx="5410200" cy="2949575"/>
          </a:xfrm>
        </p:spPr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8800"/>
              <a:t>      Any questions?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400"/>
              <a:t>       Don’t be shy…</a:t>
            </a:r>
          </a:p>
        </p:txBody>
      </p:sp>
    </p:spTree>
    <p:extLst>
      <p:ext uri="{BB962C8B-B14F-4D97-AF65-F5344CB8AC3E}">
        <p14:creationId xmlns:p14="http://schemas.microsoft.com/office/powerpoint/2010/main" val="3832757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3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8FFA6BE-8B17-4421-B54B-00585A1E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468" y="312738"/>
            <a:ext cx="7605932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What is it?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53E27-05EB-4D62-A122-5315E0E9A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C2D681-783A-4D17-8F43-86FFDEBB0F0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759F7F18-582D-433C-890D-3E3903E82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94776ADD-BF1C-40D1-9C1D-55E450ED1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468" y="1371600"/>
            <a:ext cx="4253132" cy="38036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altLang="en-US" sz="2400" dirty="0"/>
              <a:t>HIV means Human Immunodeficiency Virus and AIDS means Acquired Immunodeficiency Syndrome</a:t>
            </a:r>
          </a:p>
          <a:p>
            <a:pPr>
              <a:defRPr/>
            </a:pPr>
            <a:endParaRPr lang="en-GB" altLang="en-US" sz="2400" dirty="0"/>
          </a:p>
        </p:txBody>
      </p:sp>
      <p:pic>
        <p:nvPicPr>
          <p:cNvPr id="3079" name="Picture 7">
            <a:extLst>
              <a:ext uri="{FF2B5EF4-FFF2-40B4-BE49-F238E27FC236}">
                <a16:creationId xmlns:a16="http://schemas.microsoft.com/office/drawing/2014/main" id="{2D978F93-F347-4FDF-B9FA-6BE130235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19200"/>
            <a:ext cx="31242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55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3B1347C-4C14-4E38-A8B6-AFC5E140C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06" y="312738"/>
            <a:ext cx="7535594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How to contract HIV/AIDS  and STD’s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E29E8-FA10-498A-B581-101CB8065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75505F-80B9-42C9-B9EC-2CC3FEDD520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8D16D8BF-3BCD-4127-8F0B-EDB2D8798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4102" name="Content Placeholder 2">
            <a:extLst>
              <a:ext uri="{FF2B5EF4-FFF2-40B4-BE49-F238E27FC236}">
                <a16:creationId xmlns:a16="http://schemas.microsoft.com/office/drawing/2014/main" id="{A79C0068-8328-4355-9C5D-364256501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588" y="1295400"/>
            <a:ext cx="4359812" cy="3810000"/>
          </a:xfrm>
        </p:spPr>
        <p:txBody>
          <a:bodyPr/>
          <a:lstStyle/>
          <a:p>
            <a:r>
              <a:rPr lang="en-US" altLang="en-US" sz="2400" dirty="0"/>
              <a:t>Engaging in unprotected sex</a:t>
            </a:r>
          </a:p>
          <a:p>
            <a:r>
              <a:rPr lang="en-US" altLang="en-US" sz="2400" dirty="0"/>
              <a:t>Receiving contaminated blood transfusions</a:t>
            </a:r>
          </a:p>
          <a:p>
            <a:r>
              <a:rPr lang="en-US" altLang="en-US" sz="2400" dirty="0"/>
              <a:t>The use of unsterilized needles (substance abuse, tattoos, skin piercings)</a:t>
            </a:r>
          </a:p>
          <a:p>
            <a:r>
              <a:rPr lang="en-US" altLang="en-US" sz="2400" dirty="0"/>
              <a:t>Receiving contaminated organs during transplants</a:t>
            </a:r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pic>
        <p:nvPicPr>
          <p:cNvPr id="4103" name="Picture 7">
            <a:extLst>
              <a:ext uri="{FF2B5EF4-FFF2-40B4-BE49-F238E27FC236}">
                <a16:creationId xmlns:a16="http://schemas.microsoft.com/office/drawing/2014/main" id="{45BCFD3B-E287-4AD7-BAF1-09F04B6F3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3" y="1295400"/>
            <a:ext cx="367188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82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50C0A2B-33FB-457F-8E3B-13CD8769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62" y="312738"/>
            <a:ext cx="7690338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Reducing the risks (guidelines)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8229C7-B70E-4F95-A54D-CF516A02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07DC35-7B0C-4E18-AD13-3342B26DEAC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3209682B-200B-4512-A9E0-9CAE3C3F7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5126" name="Content Placeholder 2">
            <a:extLst>
              <a:ext uri="{FF2B5EF4-FFF2-40B4-BE49-F238E27FC236}">
                <a16:creationId xmlns:a16="http://schemas.microsoft.com/office/drawing/2014/main" id="{1F00F16E-F37E-4B69-95A6-DD599EF59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2" y="1295400"/>
            <a:ext cx="5480538" cy="4425950"/>
          </a:xfrm>
        </p:spPr>
        <p:txBody>
          <a:bodyPr/>
          <a:lstStyle/>
          <a:p>
            <a:r>
              <a:rPr lang="en-US" altLang="en-US" sz="2400" dirty="0"/>
              <a:t>Always use condoms</a:t>
            </a:r>
          </a:p>
          <a:p>
            <a:r>
              <a:rPr lang="en-US" altLang="en-US" sz="2400" dirty="0"/>
              <a:t>Obtain prior status tests (before you start any sexual activities with a  person)</a:t>
            </a:r>
          </a:p>
          <a:p>
            <a:r>
              <a:rPr lang="en-US" altLang="en-US" sz="2400" dirty="0"/>
              <a:t>Disclose your status to your partner</a:t>
            </a:r>
          </a:p>
          <a:p>
            <a:r>
              <a:rPr lang="en-US" altLang="en-US" sz="2400" dirty="0"/>
              <a:t>Never share needles</a:t>
            </a:r>
          </a:p>
          <a:p>
            <a:r>
              <a:rPr lang="en-US" altLang="en-US" sz="2400" dirty="0"/>
              <a:t>Develop trust and communication with your partner</a:t>
            </a:r>
          </a:p>
          <a:p>
            <a:r>
              <a:rPr lang="en-US" altLang="en-US" sz="2400" dirty="0"/>
              <a:t>Avoid multiple sexual partners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64F21765-2AEE-4CFF-AFE5-AB087F4AD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3" y="1981200"/>
            <a:ext cx="237172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16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B0617FD-956D-41BA-A39F-356967888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94" y="312738"/>
            <a:ext cx="7704406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Reasons for reluctance to use condoms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9FA67-CC7A-48AE-B152-5B59F612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E3CBF8-2AA5-427F-ABBB-4A919BC9B24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A4B23632-603D-45C2-B53C-242DD97F6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6150" name="Content Placeholder 2">
            <a:extLst>
              <a:ext uri="{FF2B5EF4-FFF2-40B4-BE49-F238E27FC236}">
                <a16:creationId xmlns:a16="http://schemas.microsoft.com/office/drawing/2014/main" id="{5B48A626-B483-42E7-9FE6-6E7127A1D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94" y="1516063"/>
            <a:ext cx="4351606" cy="4108450"/>
          </a:xfrm>
        </p:spPr>
        <p:txBody>
          <a:bodyPr/>
          <a:lstStyle/>
          <a:p>
            <a:r>
              <a:rPr lang="en-US" altLang="en-US" sz="2400" dirty="0"/>
              <a:t>Cultural factors</a:t>
            </a:r>
          </a:p>
          <a:p>
            <a:r>
              <a:rPr lang="en-US" altLang="en-US" sz="2400" dirty="0"/>
              <a:t>Religious factors</a:t>
            </a:r>
          </a:p>
          <a:p>
            <a:r>
              <a:rPr lang="en-US" altLang="en-US" sz="2400" dirty="0"/>
              <a:t>Lack of familiarity</a:t>
            </a:r>
          </a:p>
          <a:p>
            <a:r>
              <a:rPr lang="en-US" altLang="en-US" sz="2400" dirty="0"/>
              <a:t>People fear that sex will be less enjoyable</a:t>
            </a:r>
          </a:p>
          <a:p>
            <a:r>
              <a:rPr lang="en-US" altLang="en-US" sz="2400" dirty="0"/>
              <a:t>Stigma associated with the use of condoms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6151" name="AutoShape 8" descr="Image result for culture">
            <a:extLst>
              <a:ext uri="{FF2B5EF4-FFF2-40B4-BE49-F238E27FC236}">
                <a16:creationId xmlns:a16="http://schemas.microsoft.com/office/drawing/2014/main" id="{23BE5725-82E8-45D0-AF7B-A4D410E7C4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2" name="AutoShape 10" descr="Image result for culture">
            <a:extLst>
              <a:ext uri="{FF2B5EF4-FFF2-40B4-BE49-F238E27FC236}">
                <a16:creationId xmlns:a16="http://schemas.microsoft.com/office/drawing/2014/main" id="{498FAED0-9910-454D-A56F-A8FBAFAFC8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153" name="Picture 11">
            <a:extLst>
              <a:ext uri="{FF2B5EF4-FFF2-40B4-BE49-F238E27FC236}">
                <a16:creationId xmlns:a16="http://schemas.microsoft.com/office/drawing/2014/main" id="{D4655F8D-604B-41D6-8540-623D3A161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05000"/>
            <a:ext cx="3048000" cy="303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50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7F98A69-EB01-4289-BB0A-782329F76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34" y="312738"/>
            <a:ext cx="7591865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Signs and symptoms of HIV/AIDS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AEE12-A68C-4069-8EA9-A08DB2F4E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82C11C-5DB3-4E8B-86B2-BD26E56C51B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C94F2889-6090-4177-9994-48FD25E2D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4E14F4B8-A1FB-4A99-B1E9-CA996A0BC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34" y="1454150"/>
            <a:ext cx="4315266" cy="41084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2400" dirty="0"/>
              <a:t>Major signs: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Weight loss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Chronic diarrhea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Cervical cancer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Intermittent and constant fever for over one month</a:t>
            </a:r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7177" name="Picture 13">
            <a:extLst>
              <a:ext uri="{FF2B5EF4-FFF2-40B4-BE49-F238E27FC236}">
                <a16:creationId xmlns:a16="http://schemas.microsoft.com/office/drawing/2014/main" id="{DA500A89-0F7C-4C9A-95F5-6B501D339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50" y="1219200"/>
            <a:ext cx="34004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2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3A4F305-E475-4E6E-85D8-B424AFAA4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790" y="312738"/>
            <a:ext cx="7746609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Signs and symptoms of HIV/AIDS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9A26C0-4587-4DE7-9692-AE5F4DFE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F0A40E-5FCC-47AE-BE44-569C8AF72EE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3A5C31A3-F6DD-4A58-8731-D40BBC317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5DB7FDA8-5ADB-4B91-8C74-534871D6B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90" y="1454150"/>
            <a:ext cx="7518010" cy="4267200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2400" dirty="0"/>
              <a:t>Minor signs: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Persistent cough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Generalized itching condition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Thrush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Generalized enlarged lymph nodes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Recurrent shingles (herpes zoster)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Progressive and disseminated herpes simplex infection</a:t>
            </a:r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088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3D631B6C-7958-4A83-9843-656E79D92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32" y="312738"/>
            <a:ext cx="7634068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Relationship between HIV/AIDS and Sexually Transmitted Infections (STIs)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BFC9D1-88BA-4F25-B032-3D6A9DF5D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7A21A4-3005-4D33-AC8B-5C52420DD39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4EC07825-80B5-4254-ABE2-1E460A7BE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32" y="1454150"/>
            <a:ext cx="5043268" cy="40322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Both transmitted through sex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They share the same risk factors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Both are controlled the same way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STIs are risk factors for HIV infections</a:t>
            </a:r>
          </a:p>
          <a:p>
            <a:pPr>
              <a:buFont typeface="Arial" charset="0"/>
              <a:buChar char="•"/>
              <a:defRPr/>
            </a:pPr>
            <a:endParaRPr lang="en-US" altLang="en-US" sz="24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9222" name="Picture 7">
            <a:extLst>
              <a:ext uri="{FF2B5EF4-FFF2-40B4-BE49-F238E27FC236}">
                <a16:creationId xmlns:a16="http://schemas.microsoft.com/office/drawing/2014/main" id="{3B9C79D9-07F6-40C0-A842-C217055CD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447800"/>
            <a:ext cx="2209800" cy="326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03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8452935-3136-40DD-B888-060C7E0A1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312738"/>
            <a:ext cx="7648135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Public health importance of HIV/AIDS and STIs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B56FE-AE2D-434F-9947-F49A66FE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13E069-2ECD-4EC8-851A-D2E43EDFE52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CD71AB09-A5F0-47EE-B3D9-130281A33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9DFB9A16-8317-4DC8-B087-E813873CB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264" y="1274763"/>
            <a:ext cx="4676336" cy="42608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They are transmitted the same way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They spread rapidly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They cause inevitable death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They have far reaching consequences for the family, community and the country</a:t>
            </a:r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10247" name="Picture 7">
            <a:extLst>
              <a:ext uri="{FF2B5EF4-FFF2-40B4-BE49-F238E27FC236}">
                <a16:creationId xmlns:a16="http://schemas.microsoft.com/office/drawing/2014/main" id="{C6B42894-B848-466E-919F-2649B7BB5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295400"/>
            <a:ext cx="28479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74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554</Words>
  <Application>Microsoft Office PowerPoint</Application>
  <PresentationFormat>Bildschirmpräsentation (4:3)</PresentationFormat>
  <Paragraphs>193</Paragraphs>
  <Slides>20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Water Sector Trust Fund</vt:lpstr>
      <vt:lpstr>What is it?</vt:lpstr>
      <vt:lpstr>How to contract HIV/AIDS  and STD’s</vt:lpstr>
      <vt:lpstr>Reducing the risks (guidelines)</vt:lpstr>
      <vt:lpstr>Reasons for reluctance to use condoms</vt:lpstr>
      <vt:lpstr>Signs and symptoms of HIV/AIDS</vt:lpstr>
      <vt:lpstr>Signs and symptoms of HIV/AIDS</vt:lpstr>
      <vt:lpstr>Relationship between HIV/AIDS and Sexually Transmitted Infections (STIs)</vt:lpstr>
      <vt:lpstr>Public health importance of HIV/AIDS and STIs</vt:lpstr>
      <vt:lpstr>Effects HIV/AIDS and STD’s have on the family</vt:lpstr>
      <vt:lpstr>Effects HIV/AIDS and STIs have on the community and country</vt:lpstr>
      <vt:lpstr>Government policies on HIV/AIDS and STD’s </vt:lpstr>
      <vt:lpstr>Government policies on HIV/AIDS and STD’s </vt:lpstr>
      <vt:lpstr>Substance Abuse (Drug Abuse) </vt:lpstr>
      <vt:lpstr>Effects of Substance Abuse </vt:lpstr>
      <vt:lpstr>Effects of Substance Abuse </vt:lpstr>
      <vt:lpstr>How to control Substance Abuse </vt:lpstr>
      <vt:lpstr>Thank you!!!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3</cp:revision>
  <dcterms:created xsi:type="dcterms:W3CDTF">2017-07-24T09:02:33Z</dcterms:created>
  <dcterms:modified xsi:type="dcterms:W3CDTF">2017-08-03T21:05:53Z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240873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